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86" r:id="rId4"/>
    <p:sldId id="282" r:id="rId5"/>
    <p:sldId id="326" r:id="rId6"/>
    <p:sldId id="315" r:id="rId7"/>
    <p:sldId id="313" r:id="rId8"/>
    <p:sldId id="269" r:id="rId9"/>
    <p:sldId id="336" r:id="rId10"/>
    <p:sldId id="324" r:id="rId11"/>
    <p:sldId id="321" r:id="rId12"/>
    <p:sldId id="327" r:id="rId13"/>
    <p:sldId id="350" r:id="rId14"/>
    <p:sldId id="268" r:id="rId15"/>
    <p:sldId id="266" r:id="rId16"/>
    <p:sldId id="328" r:id="rId17"/>
    <p:sldId id="342" r:id="rId18"/>
    <p:sldId id="314" r:id="rId19"/>
    <p:sldId id="338" r:id="rId20"/>
    <p:sldId id="349" r:id="rId21"/>
    <p:sldId id="34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 Ham" initials="J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229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317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57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93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721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210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5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64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42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222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22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8AED-515F-44BC-A81E-73B2184E5985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9709-DC02-47F2-BDC3-112D4EE0C2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822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06B48CF-E947-4CC8-8CA2-41AD89ADE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37" y="1133359"/>
            <a:ext cx="5539409" cy="2840737"/>
          </a:xfrm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da-DK" sz="4400" b="1" dirty="0"/>
              <a:t>              	</a:t>
            </a:r>
            <a:br>
              <a:rPr lang="da-DK" sz="4400" b="1" dirty="0"/>
            </a:br>
            <a:r>
              <a:rPr lang="da-DK" sz="4400" b="1" dirty="0"/>
              <a:t>   Kompressionsstrømper</a:t>
            </a:r>
            <a:br>
              <a:rPr lang="da-DK" sz="4400" b="1" dirty="0"/>
            </a:br>
            <a:r>
              <a:rPr lang="da-DK" sz="4400" b="1" dirty="0"/>
              <a:t>           - ny tænkning?</a:t>
            </a:r>
            <a:br>
              <a:rPr lang="da-DK" sz="4400" b="1" dirty="0"/>
            </a:br>
            <a:r>
              <a:rPr lang="da-DK" sz="3600" b="1" dirty="0">
                <a:solidFill>
                  <a:srgbClr val="0070C0"/>
                </a:solidFill>
              </a:rPr>
              <a:t/>
            </a:r>
            <a:br>
              <a:rPr lang="da-DK" sz="3600" b="1" dirty="0">
                <a:solidFill>
                  <a:srgbClr val="0070C0"/>
                </a:solidFill>
              </a:rPr>
            </a:br>
            <a:endParaRPr lang="da-DK" sz="3600" b="1" dirty="0">
              <a:solidFill>
                <a:srgbClr val="0070C0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7C5B8E57-BC00-4312-8AA8-29D220B86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37" y="4860964"/>
            <a:ext cx="3448878" cy="159180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da-DK" sz="1800" dirty="0"/>
              <a:t>Jane Hampton </a:t>
            </a:r>
            <a:r>
              <a:rPr lang="da-DK" sz="1400" dirty="0"/>
              <a:t>(RN. </a:t>
            </a:r>
            <a:r>
              <a:rPr lang="da-DK" sz="1400" dirty="0" err="1"/>
              <a:t>BNurs</a:t>
            </a:r>
            <a:r>
              <a:rPr lang="da-DK" sz="1400" dirty="0"/>
              <a:t>. </a:t>
            </a:r>
            <a:r>
              <a:rPr lang="da-DK" sz="1400" dirty="0" err="1"/>
              <a:t>MSc</a:t>
            </a:r>
            <a:r>
              <a:rPr lang="da-DK" sz="1400" dirty="0"/>
              <a:t>.)</a:t>
            </a:r>
          </a:p>
          <a:p>
            <a:pPr algn="l">
              <a:spcBef>
                <a:spcPts val="0"/>
              </a:spcBef>
            </a:pPr>
            <a:r>
              <a:rPr lang="da-DK" sz="1800" dirty="0"/>
              <a:t>Sårkonsulent</a:t>
            </a:r>
          </a:p>
          <a:p>
            <a:pPr algn="l">
              <a:spcBef>
                <a:spcPts val="0"/>
              </a:spcBef>
            </a:pPr>
            <a:r>
              <a:rPr lang="da-DK" sz="1800" dirty="0"/>
              <a:t>Aarhus Kommune</a:t>
            </a:r>
          </a:p>
          <a:p>
            <a:pPr algn="l">
              <a:spcBef>
                <a:spcPts val="0"/>
              </a:spcBef>
            </a:pPr>
            <a:endParaRPr lang="da-DK" sz="1800" dirty="0"/>
          </a:p>
          <a:p>
            <a:pPr algn="l">
              <a:spcBef>
                <a:spcPts val="0"/>
              </a:spcBef>
            </a:pPr>
            <a:r>
              <a:rPr lang="da-DK" sz="1600" dirty="0"/>
              <a:t>Sept. 2019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F2D02CB7-F117-4BF6-9BBA-28C27ECC6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73" y="2445197"/>
            <a:ext cx="1289676" cy="1596134"/>
          </a:xfrm>
          <a:prstGeom prst="rect">
            <a:avLst/>
          </a:prstGeom>
        </p:spPr>
      </p:pic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xmlns="" id="{D80CE29C-9BEA-4396-BFF6-9913B9597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52" r="10889" b="13601"/>
          <a:stretch/>
        </p:blipFill>
        <p:spPr>
          <a:xfrm>
            <a:off x="7393388" y="4262718"/>
            <a:ext cx="1417227" cy="249059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5FF0136F-B457-483D-9DAC-AD5E210DB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39" y="5338482"/>
            <a:ext cx="1831377" cy="14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761CD1FC-17F2-4B4F-94E1-538E285BD7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1" y="2325754"/>
            <a:ext cx="4147930" cy="40684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0AB7E76C-C406-425A-AC4C-DF3A03C5A9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07" y="2325754"/>
            <a:ext cx="4041913" cy="43533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xmlns="" id="{B0C78792-A0F8-4938-94B7-887553537A0F}"/>
              </a:ext>
            </a:extLst>
          </p:cNvPr>
          <p:cNvSpPr txBox="1">
            <a:spLocks/>
          </p:cNvSpPr>
          <p:nvPr/>
        </p:nvSpPr>
        <p:spPr>
          <a:xfrm>
            <a:off x="306546" y="463826"/>
            <a:ext cx="8837453" cy="1517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/>
              <a:t>”Strømper på, når du stå op om morgenen og af igen ved sengetid”  </a:t>
            </a:r>
          </a:p>
          <a:p>
            <a:pPr marL="0" indent="0">
              <a:buNone/>
            </a:pPr>
            <a:r>
              <a:rPr lang="da-DK" sz="2400" b="1" dirty="0"/>
              <a:t>                                                      MEN ….</a:t>
            </a:r>
            <a:endParaRPr lang="da-DK" sz="2000" dirty="0"/>
          </a:p>
          <a:p>
            <a:pPr marL="0" indent="0">
              <a:buNone/>
            </a:pPr>
            <a:r>
              <a:rPr lang="da-DK" sz="2200" dirty="0">
                <a:solidFill>
                  <a:srgbClr val="0070C0"/>
                </a:solidFill>
              </a:rPr>
              <a:t>       13 borgere = 12+ timer (39%)              14 borgere = under 10 timer (42 %)     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0070C0"/>
                </a:solidFill>
              </a:rPr>
              <a:t>       2 borgere sov i lænestolen uden strømper på i hhv. 10 og 16 timer / døgn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84C6ABCC-94A3-42ED-A08E-81835410BC0A}"/>
              </a:ext>
            </a:extLst>
          </p:cNvPr>
          <p:cNvSpPr txBox="1"/>
          <p:nvPr/>
        </p:nvSpPr>
        <p:spPr>
          <a:xfrm>
            <a:off x="1106557" y="2325754"/>
            <a:ext cx="25112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b="1" dirty="0"/>
              <a:t>Vil gerne beholde om natten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58B2929D-EFDC-4E94-B8DE-7479C8C6DA0D}"/>
              </a:ext>
            </a:extLst>
          </p:cNvPr>
          <p:cNvSpPr txBox="1"/>
          <p:nvPr/>
        </p:nvSpPr>
        <p:spPr>
          <a:xfrm>
            <a:off x="5148831" y="2345630"/>
            <a:ext cx="3054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/>
              <a:t>Vil ikke beholde om natten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xmlns="" id="{92388274-C596-4416-99CB-C183E7AA947D}"/>
              </a:ext>
            </a:extLst>
          </p:cNvPr>
          <p:cNvCxnSpPr>
            <a:cxnSpLocks/>
          </p:cNvCxnSpPr>
          <p:nvPr/>
        </p:nvCxnSpPr>
        <p:spPr>
          <a:xfrm>
            <a:off x="190771" y="3790122"/>
            <a:ext cx="8674933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40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F3274A-70ED-4CF7-8529-BAAE4290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51" y="289193"/>
            <a:ext cx="8197298" cy="933587"/>
          </a:xfrm>
        </p:spPr>
        <p:txBody>
          <a:bodyPr>
            <a:noAutofit/>
          </a:bodyPr>
          <a:lstStyle/>
          <a:p>
            <a:r>
              <a:rPr lang="da-DK" sz="3200" b="1" dirty="0"/>
              <a:t>Borgere som beholdt strømper på om natten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0A7651A-A813-451C-B2ED-F6D0F52A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94085"/>
            <a:ext cx="8065645" cy="50398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2200" dirty="0"/>
              <a:t>22 beholdt strømper på: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r>
              <a:rPr lang="da-DK" sz="2200" dirty="0"/>
              <a:t>18 fortsatte med en 2. nat:</a:t>
            </a:r>
          </a:p>
          <a:p>
            <a:pPr lvl="1"/>
            <a:r>
              <a:rPr lang="da-DK" sz="2200" dirty="0"/>
              <a:t>ingen gener</a:t>
            </a:r>
          </a:p>
          <a:p>
            <a:pPr lvl="1"/>
            <a:r>
              <a:rPr lang="da-DK" sz="2200" dirty="0"/>
              <a:t>mindre uro i benet om natten – sov bedre</a:t>
            </a:r>
          </a:p>
          <a:p>
            <a:pPr lvl="1"/>
            <a:r>
              <a:rPr lang="da-DK" sz="2200" dirty="0"/>
              <a:t>strømperne føltes stramme 1. nat  men ikke 2. nat</a:t>
            </a:r>
          </a:p>
          <a:p>
            <a:pPr lvl="1"/>
            <a:r>
              <a:rPr lang="da-DK" sz="2200" dirty="0"/>
              <a:t>reduktion i ankelomkreds på 1 cm (1-1,5cm) </a:t>
            </a:r>
          </a:p>
          <a:p>
            <a:pPr lvl="1"/>
            <a:r>
              <a:rPr lang="da-DK" sz="2200" dirty="0"/>
              <a:t>reduktion i midt ben omkreds på 2 cm (1-3cm) </a:t>
            </a:r>
          </a:p>
          <a:p>
            <a:pPr lvl="1"/>
            <a:r>
              <a:rPr lang="da-DK" sz="2200" dirty="0"/>
              <a:t>2 borgere kom til at bruge mindre størrelse strømper </a:t>
            </a:r>
          </a:p>
          <a:p>
            <a:pPr lvl="1"/>
            <a:r>
              <a:rPr lang="da-DK" sz="2200" dirty="0"/>
              <a:t>3 borgere kunne få deres sko på igen</a:t>
            </a:r>
          </a:p>
          <a:p>
            <a:pPr marL="0" indent="0">
              <a:buNone/>
            </a:pPr>
            <a:endParaRPr lang="da-DK" sz="2200" i="1" dirty="0"/>
          </a:p>
          <a:p>
            <a:pPr marL="0" indent="0">
              <a:buNone/>
            </a:pPr>
            <a:endParaRPr lang="da-DK" sz="22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7035C696-42BB-431E-9038-111C04D42A1D}"/>
              </a:ext>
            </a:extLst>
          </p:cNvPr>
          <p:cNvSpPr txBox="1"/>
          <p:nvPr/>
        </p:nvSpPr>
        <p:spPr>
          <a:xfrm>
            <a:off x="4883427" y="1394085"/>
            <a:ext cx="392927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dirty="0"/>
              <a:t>4 sagde ‘nej tak’ efter 1 nat </a:t>
            </a:r>
          </a:p>
          <a:p>
            <a:r>
              <a:rPr lang="da-DK" sz="2400" dirty="0"/>
              <a:t>	</a:t>
            </a:r>
            <a:r>
              <a:rPr lang="da-DK" dirty="0"/>
              <a:t>- prikkende fornemmelse</a:t>
            </a:r>
          </a:p>
          <a:p>
            <a:r>
              <a:rPr lang="da-DK" dirty="0"/>
              <a:t>	- krampe i benet</a:t>
            </a:r>
          </a:p>
          <a:p>
            <a:r>
              <a:rPr lang="da-DK" dirty="0"/>
              <a:t>      	- kunne ikke overskue hvornår de  </a:t>
            </a:r>
          </a:p>
          <a:p>
            <a:r>
              <a:rPr lang="da-DK" dirty="0"/>
              <a:t>           ville komme af igen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52920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F0F6D0-DEA8-4D46-AFF3-4162DC68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63" y="175861"/>
            <a:ext cx="7886700" cy="1039604"/>
          </a:xfrm>
        </p:spPr>
        <p:txBody>
          <a:bodyPr>
            <a:normAutofit/>
          </a:bodyPr>
          <a:lstStyle/>
          <a:p>
            <a:r>
              <a:rPr lang="da-DK" sz="4000" b="1" dirty="0"/>
              <a:t>Ny arbejdsgang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ED84D1D-80CA-45C3-B7CB-5884C9EB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63" y="2968487"/>
            <a:ext cx="8124500" cy="3713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b="1" dirty="0"/>
              <a:t>Ved henvisning til behandling af ødem:</a:t>
            </a:r>
          </a:p>
          <a:p>
            <a:pPr marL="0" indent="0">
              <a:buNone/>
            </a:pPr>
            <a:endParaRPr lang="da-DK" sz="900" b="1" dirty="0"/>
          </a:p>
          <a:p>
            <a:pPr marL="0" indent="0">
              <a:buNone/>
            </a:pPr>
            <a:r>
              <a:rPr lang="da-DK" sz="2000" b="1" dirty="0"/>
              <a:t>Dag 1</a:t>
            </a:r>
            <a:r>
              <a:rPr lang="da-DK" sz="2000" dirty="0"/>
              <a:t>            Sygeplejerske – kredsløbsvurdering, multikomponentbandager </a:t>
            </a:r>
          </a:p>
          <a:p>
            <a:pPr marL="0" indent="0">
              <a:buNone/>
            </a:pPr>
            <a:r>
              <a:rPr lang="da-DK" sz="2000" b="1" dirty="0"/>
              <a:t>Dag 3</a:t>
            </a:r>
            <a:r>
              <a:rPr lang="da-DK" sz="2000" dirty="0"/>
              <a:t>            Anlægning af multikomponentbandager </a:t>
            </a:r>
          </a:p>
          <a:p>
            <a:pPr marL="0" indent="0">
              <a:buNone/>
            </a:pPr>
            <a:r>
              <a:rPr lang="da-DK" sz="2000" b="1" dirty="0"/>
              <a:t>Dag 5-7</a:t>
            </a:r>
            <a:r>
              <a:rPr lang="da-DK" sz="2000" dirty="0"/>
              <a:t>        Anlægning af multikomponentbandager </a:t>
            </a:r>
          </a:p>
          <a:p>
            <a:pPr marL="0" indent="0">
              <a:buNone/>
            </a:pPr>
            <a:r>
              <a:rPr lang="da-DK" sz="2000" b="1" dirty="0"/>
              <a:t>Dag 10 - 12</a:t>
            </a:r>
            <a:r>
              <a:rPr lang="da-DK" sz="2000" dirty="0"/>
              <a:t> Sygeplejerske og ergoterapeut – selvhjælp; hjælpemiddel</a:t>
            </a:r>
          </a:p>
          <a:p>
            <a:pPr marL="0" indent="0">
              <a:buNone/>
            </a:pPr>
            <a:r>
              <a:rPr lang="da-DK" sz="2000" b="1" dirty="0"/>
              <a:t>Dag 14         </a:t>
            </a:r>
            <a:r>
              <a:rPr lang="da-DK" sz="2000" dirty="0"/>
              <a:t>Kompressionsstrømper – oplæring af ergoterapeut</a:t>
            </a:r>
          </a:p>
          <a:p>
            <a:pPr marL="0" indent="0">
              <a:buNone/>
            </a:pPr>
            <a:r>
              <a:rPr lang="da-DK" sz="2000" b="1" dirty="0"/>
              <a:t>Dag 24</a:t>
            </a:r>
            <a:r>
              <a:rPr lang="da-DK" sz="2000" dirty="0"/>
              <a:t>         Evaluering: fremtidsplan med borger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8102FB6B-D607-4EEC-84CB-1E32C0D69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3" t="30839" r="26000" b="39409"/>
          <a:stretch/>
        </p:blipFill>
        <p:spPr>
          <a:xfrm>
            <a:off x="552163" y="1215465"/>
            <a:ext cx="7810213" cy="12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AF00C6-BEE5-4567-B873-16FFA262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4786"/>
            <a:ext cx="7886700" cy="424151"/>
          </a:xfrm>
        </p:spPr>
        <p:txBody>
          <a:bodyPr>
            <a:normAutofit fontScale="90000"/>
          </a:bodyPr>
          <a:lstStyle/>
          <a:p>
            <a:r>
              <a:rPr lang="da-DK" sz="4000" b="1" dirty="0"/>
              <a:t>Kompleks arbejdsgang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49E0C0C7-78D1-4649-AEA6-B7693BF51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6" t="18828" r="20190" b="13216"/>
          <a:stretch/>
        </p:blipFill>
        <p:spPr>
          <a:xfrm>
            <a:off x="178321" y="748937"/>
            <a:ext cx="9007202" cy="57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0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5567F56D-7CDB-4AF9-A52A-5ABCE82F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9" y="5268249"/>
            <a:ext cx="1358491" cy="1197314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xmlns="" id="{33AFF6F3-D458-41B9-8089-EB683449E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9" r="19403"/>
          <a:stretch/>
        </p:blipFill>
        <p:spPr>
          <a:xfrm>
            <a:off x="6274251" y="4652080"/>
            <a:ext cx="1882506" cy="1882504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xmlns="" id="{9A249EED-BF02-4A6F-8B5E-5602C9F35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58"/>
          <a:stretch/>
        </p:blipFill>
        <p:spPr>
          <a:xfrm>
            <a:off x="1983912" y="5653788"/>
            <a:ext cx="1379998" cy="1021716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xmlns="" id="{367F05B5-1B46-4E8D-BA93-A5E23D8B18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178"/>
          <a:stretch/>
        </p:blipFill>
        <p:spPr>
          <a:xfrm>
            <a:off x="4330374" y="4423429"/>
            <a:ext cx="868134" cy="2252075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xmlns="" id="{7EA727AF-D1DB-465D-8A6D-7DFA53071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963" y="4826062"/>
            <a:ext cx="1293709" cy="119731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xmlns="" id="{AF83D827-0659-4CAD-A82E-6A8E2BC5BB57}"/>
              </a:ext>
            </a:extLst>
          </p:cNvPr>
          <p:cNvSpPr txBox="1">
            <a:spLocks/>
          </p:cNvSpPr>
          <p:nvPr/>
        </p:nvSpPr>
        <p:spPr>
          <a:xfrm>
            <a:off x="438509" y="14590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/>
              <a:t>Fokus på selvstændighed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xmlns="" id="{DA2FDE55-4EC3-4C4A-B6B5-C5D8FDAB54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8" b="16813"/>
          <a:stretch/>
        </p:blipFill>
        <p:spPr>
          <a:xfrm rot="18103684">
            <a:off x="5516209" y="4722548"/>
            <a:ext cx="1813835" cy="846925"/>
          </a:xfrm>
          <a:prstGeom prst="rect">
            <a:avLst/>
          </a:prstGeom>
        </p:spPr>
      </p:pic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xmlns="" id="{B2DA5344-BA88-4CC1-B951-A6927CC54215}"/>
              </a:ext>
            </a:extLst>
          </p:cNvPr>
          <p:cNvSpPr txBox="1">
            <a:spLocks/>
          </p:cNvSpPr>
          <p:nvPr/>
        </p:nvSpPr>
        <p:spPr>
          <a:xfrm>
            <a:off x="431669" y="1386958"/>
            <a:ext cx="84768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200" dirty="0"/>
              <a:t>Tæt samarbejde med ergoterapeuter</a:t>
            </a:r>
          </a:p>
          <a:p>
            <a:pPr marL="0" indent="0">
              <a:buNone/>
            </a:pPr>
            <a:endParaRPr lang="da-DK" sz="1000" b="1" dirty="0"/>
          </a:p>
          <a:p>
            <a:pPr marL="0" indent="0">
              <a:buNone/>
            </a:pPr>
            <a:r>
              <a:rPr lang="da-DK" sz="2000" b="1" dirty="0"/>
              <a:t>Kan borgeren </a:t>
            </a:r>
            <a:r>
              <a:rPr lang="da-DK" sz="2100" b="1" dirty="0"/>
              <a:t>tage strømper af og/eller på selv uden/med hjælpemidler</a:t>
            </a:r>
            <a:r>
              <a:rPr lang="da-DK" sz="2100" dirty="0"/>
              <a:t>?</a:t>
            </a:r>
          </a:p>
          <a:p>
            <a:pPr marL="0" indent="0">
              <a:spcBef>
                <a:spcPts val="600"/>
              </a:spcBef>
              <a:buNone/>
            </a:pPr>
            <a:endParaRPr lang="da-DK" sz="2100" dirty="0"/>
          </a:p>
          <a:p>
            <a:pPr marL="0" indent="0">
              <a:spcBef>
                <a:spcPts val="600"/>
              </a:spcBef>
              <a:buNone/>
            </a:pPr>
            <a:r>
              <a:rPr lang="da-DK" sz="2200" dirty="0"/>
              <a:t>4 måneder projekt: 	37 borgere henvist med ødem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2200" dirty="0"/>
              <a:t>		       	Behandlet efter den ny arbejdsgang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2200" dirty="0"/>
              <a:t>			18 er selvhjulpne</a:t>
            </a:r>
          </a:p>
          <a:p>
            <a:pPr marL="0" indent="0">
              <a:buNone/>
            </a:pP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192409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AC8D16-400B-4206-A88B-BDD1031E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35" y="422887"/>
            <a:ext cx="8191500" cy="1375809"/>
          </a:xfrm>
        </p:spPr>
        <p:txBody>
          <a:bodyPr>
            <a:normAutofit fontScale="90000"/>
          </a:bodyPr>
          <a:lstStyle/>
          <a:p>
            <a:pPr>
              <a:spcBef>
                <a:spcPts val="3600"/>
              </a:spcBef>
              <a:spcAft>
                <a:spcPts val="3000"/>
              </a:spcAft>
            </a:pPr>
            <a:r>
              <a:rPr lang="da-DK" b="1" dirty="0"/>
              <a:t>Borgere som ikke bliver selvhjulpne    </a:t>
            </a:r>
            <a:br>
              <a:rPr lang="da-DK" b="1" dirty="0"/>
            </a:br>
            <a:r>
              <a:rPr lang="da-DK" sz="1000" b="1" dirty="0"/>
              <a:t/>
            </a:r>
            <a:br>
              <a:rPr lang="da-DK" sz="1000" b="1" dirty="0"/>
            </a:br>
            <a:r>
              <a:rPr lang="da-DK" sz="1000" b="1" dirty="0"/>
              <a:t/>
            </a:r>
            <a:br>
              <a:rPr lang="da-DK" sz="1000" b="1" dirty="0"/>
            </a:br>
            <a:r>
              <a:rPr lang="da-DK" sz="4000" b="1" dirty="0">
                <a:solidFill>
                  <a:srgbClr val="0070C0"/>
                </a:solidFill>
                <a:latin typeface="+mn-lt"/>
              </a:rPr>
              <a:t>Individuel vurdering </a:t>
            </a:r>
            <a:r>
              <a:rPr lang="da-DK" sz="2700" b="1" dirty="0">
                <a:solidFill>
                  <a:srgbClr val="0070C0"/>
                </a:solidFill>
                <a:latin typeface="+mn-lt"/>
              </a:rPr>
              <a:t>– ift. at beholde på om natten</a:t>
            </a:r>
            <a:endParaRPr lang="da-DK" sz="27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9C8B9B82-8674-4778-9605-47788BF9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35" y="2103276"/>
            <a:ext cx="7886700" cy="436822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a-DK" sz="2200" dirty="0"/>
              <a:t>Anamnesen – årsag til kompression </a:t>
            </a:r>
            <a:r>
              <a:rPr lang="da-DK" sz="1800" dirty="0">
                <a:solidFill>
                  <a:srgbClr val="0070C0"/>
                </a:solidFill>
              </a:rPr>
              <a:t>(venøs insufficiens)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Hudpleje – hvad er behovet? Hvad er ordineret?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Demens – kan borgeren selv rette strømper til ?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Diabetes – </a:t>
            </a:r>
            <a:r>
              <a:rPr lang="da-DK" sz="2200" dirty="0" err="1"/>
              <a:t>neuropati</a:t>
            </a:r>
            <a:r>
              <a:rPr lang="da-DK" sz="2200" dirty="0"/>
              <a:t>?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Andre i hjemmet?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Får borgeren hjælp til ADL?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Borgerens livsstil</a:t>
            </a:r>
          </a:p>
          <a:p>
            <a:pPr marL="0" indent="0">
              <a:spcBef>
                <a:spcPts val="600"/>
              </a:spcBef>
              <a:buNone/>
            </a:pPr>
            <a:endParaRPr lang="da-DK" sz="2200" dirty="0"/>
          </a:p>
          <a:p>
            <a:pPr marL="0" indent="0">
              <a:spcBef>
                <a:spcPts val="600"/>
              </a:spcBef>
              <a:buNone/>
            </a:pPr>
            <a:r>
              <a:rPr lang="da-DK" sz="2200" b="1" u="sng" dirty="0"/>
              <a:t>Skal</a:t>
            </a:r>
            <a:r>
              <a:rPr lang="da-DK" sz="2200" b="1" dirty="0"/>
              <a:t> af om natten ved: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Iskæmi</a:t>
            </a:r>
          </a:p>
          <a:p>
            <a:pPr>
              <a:spcBef>
                <a:spcPts val="600"/>
              </a:spcBef>
            </a:pPr>
            <a:r>
              <a:rPr lang="da-DK" sz="2200" dirty="0" err="1"/>
              <a:t>Neuropati</a:t>
            </a:r>
            <a:endParaRPr lang="da-DK" sz="2200" dirty="0"/>
          </a:p>
          <a:p>
            <a:endParaRPr lang="da-DK" sz="2200" dirty="0"/>
          </a:p>
        </p:txBody>
      </p:sp>
      <p:pic>
        <p:nvPicPr>
          <p:cNvPr id="4" name="Pladsholder til indhold 4" descr="Et billede, der indeholder indendørs, gulv, bord, væg&#10;&#10;Automatisk genereret beskrivelse">
            <a:extLst>
              <a:ext uri="{FF2B5EF4-FFF2-40B4-BE49-F238E27FC236}">
                <a16:creationId xmlns:a16="http://schemas.microsoft.com/office/drawing/2014/main" xmlns="" id="{E49D55D9-5FD1-4B15-8435-9BFAD984F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120" b="17226"/>
          <a:stretch/>
        </p:blipFill>
        <p:spPr>
          <a:xfrm rot="16200000">
            <a:off x="7269998" y="2839191"/>
            <a:ext cx="1921590" cy="1373084"/>
          </a:xfrm>
          <a:prstGeom prst="rect">
            <a:avLst/>
          </a:prstGeom>
        </p:spPr>
      </p:pic>
      <p:pic>
        <p:nvPicPr>
          <p:cNvPr id="5" name="Pladsholder til indhold 4" descr="Et billede, der indeholder gulv, jord&#10;&#10;Automatisk genereret beskrivelse">
            <a:extLst>
              <a:ext uri="{FF2B5EF4-FFF2-40B4-BE49-F238E27FC236}">
                <a16:creationId xmlns:a16="http://schemas.microsoft.com/office/drawing/2014/main" xmlns="" id="{2D3B64FB-F922-4A46-8DC3-7E574173E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5943" y="5031307"/>
            <a:ext cx="1921591" cy="144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9BC74C2-38D0-4399-B2F0-76FF65F7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365126"/>
            <a:ext cx="8534399" cy="946839"/>
          </a:xfrm>
        </p:spPr>
        <p:txBody>
          <a:bodyPr>
            <a:normAutofit/>
          </a:bodyPr>
          <a:lstStyle/>
          <a:p>
            <a:r>
              <a:rPr lang="da-DK" sz="4000" b="1" dirty="0"/>
              <a:t>Individuel 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735C1BB4-EE50-4578-8236-CD6B6813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02" y="1510747"/>
            <a:ext cx="8392353" cy="498212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sz="2200" b="1" dirty="0"/>
              <a:t>Beholde strømper på om natten:  max. 7 døgn i træk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2200" dirty="0"/>
              <a:t>          	- udgangspunkt er at strømper kommer af x 2 ugentlig</a:t>
            </a:r>
          </a:p>
          <a:p>
            <a:pPr marL="0" indent="0">
              <a:spcBef>
                <a:spcPts val="1200"/>
              </a:spcBef>
              <a:buNone/>
            </a:pPr>
            <a:endParaRPr lang="da-DK" sz="2200" b="1" dirty="0"/>
          </a:p>
          <a:p>
            <a:pPr marL="0" indent="0">
              <a:spcBef>
                <a:spcPts val="1200"/>
              </a:spcBef>
              <a:buNone/>
            </a:pPr>
            <a:r>
              <a:rPr lang="da-DK" sz="2200" b="1" dirty="0"/>
              <a:t>Individuel aftale med borgeren </a:t>
            </a:r>
            <a:r>
              <a:rPr lang="da-DK" sz="2200" dirty="0"/>
              <a:t>ud fra: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2200" dirty="0"/>
              <a:t>	- individuel sundhedsfaglig vurdering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2200" dirty="0"/>
              <a:t>	- borgerens normale rutine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2200" dirty="0"/>
              <a:t>	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2200" b="1" dirty="0"/>
              <a:t>For eksempel - får hjælp til at:</a:t>
            </a:r>
            <a:r>
              <a:rPr lang="da-DK" sz="2200" dirty="0"/>
              <a:t> 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tage af og på om morgenen til hudpleje X gange om ugen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tage af om aftenen inden badedag og på igen efter badet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tage af om morgenen inden bad og på igen efter badet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tage af hver anden aften og på næste morgen</a:t>
            </a:r>
          </a:p>
          <a:p>
            <a:pPr>
              <a:spcBef>
                <a:spcPts val="600"/>
              </a:spcBef>
            </a:pP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175014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F15BAA3-1A90-4432-B41A-FEF1B224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9701"/>
            <a:ext cx="7886700" cy="1043949"/>
          </a:xfrm>
        </p:spPr>
        <p:txBody>
          <a:bodyPr>
            <a:normAutofit/>
          </a:bodyPr>
          <a:lstStyle/>
          <a:p>
            <a:r>
              <a:rPr lang="da-DK" sz="4000" b="1" dirty="0"/>
              <a:t>I fremtiden: øget pres på ressourcer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228452D-2B6F-4A64-98DF-62201160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3650"/>
            <a:ext cx="8184046" cy="499573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sz="2200" b="1" dirty="0"/>
              <a:t>Fakta: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En stigning i antallet af ældre mennesker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En stigning i antallet af overvægtige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Færre SOSU-personale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Positiv effekt på ødem med kompression om natten</a:t>
            </a:r>
          </a:p>
          <a:p>
            <a:pPr marL="0" indent="0">
              <a:spcBef>
                <a:spcPts val="600"/>
              </a:spcBef>
              <a:buNone/>
            </a:pPr>
            <a:endParaRPr lang="da-DK" sz="12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a-DK" sz="1200" dirty="0">
                <a:solidFill>
                  <a:srgbClr val="0070C0"/>
                </a:solidFill>
              </a:rPr>
              <a:t>                         </a:t>
            </a:r>
            <a:r>
              <a:rPr lang="da-DK" dirty="0">
                <a:solidFill>
                  <a:srgbClr val="0070C0"/>
                </a:solidFill>
              </a:rPr>
              <a:t>Det kræver ny tænkning  ….</a:t>
            </a:r>
          </a:p>
          <a:p>
            <a:pPr marL="0" indent="0">
              <a:buNone/>
            </a:pPr>
            <a:endParaRPr lang="da-DK" sz="2200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A7C6A708-3EBE-43B9-8478-BC13773D7B70}"/>
              </a:ext>
            </a:extLst>
          </p:cNvPr>
          <p:cNvSpPr txBox="1"/>
          <p:nvPr/>
        </p:nvSpPr>
        <p:spPr>
          <a:xfrm>
            <a:off x="776568" y="4851763"/>
            <a:ext cx="6296585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Aarhus Kommune </a:t>
            </a:r>
            <a:r>
              <a:rPr lang="da-DK" dirty="0"/>
              <a:t>(sept. 2019) </a:t>
            </a:r>
          </a:p>
          <a:p>
            <a:r>
              <a:rPr lang="da-DK" b="1" dirty="0"/>
              <a:t>794 borgere</a:t>
            </a:r>
            <a:r>
              <a:rPr lang="da-DK" dirty="0"/>
              <a:t> - hjemmeplejen til på- og aftagning</a:t>
            </a:r>
          </a:p>
          <a:p>
            <a:pPr>
              <a:spcBef>
                <a:spcPts val="600"/>
              </a:spcBef>
            </a:pPr>
            <a:r>
              <a:rPr lang="da-DK" dirty="0"/>
              <a:t>                       - en stigning fra 709 i januar 2019</a:t>
            </a:r>
            <a:endParaRPr lang="da-DK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da-DK" dirty="0">
                <a:solidFill>
                  <a:srgbClr val="0070C0"/>
                </a:solidFill>
              </a:rPr>
              <a:t>Område A = 25% beholder strømperne på de fleste nætter</a:t>
            </a:r>
          </a:p>
        </p:txBody>
      </p:sp>
    </p:spTree>
    <p:extLst>
      <p:ext uri="{BB962C8B-B14F-4D97-AF65-F5344CB8AC3E}">
        <p14:creationId xmlns:p14="http://schemas.microsoft.com/office/powerpoint/2010/main" val="383069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A712F1-78C7-4D42-B8B3-902DEB2E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95008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sz="4000" b="1" dirty="0"/>
              <a:t>Kompressionsbehandling: </a:t>
            </a:r>
            <a:br>
              <a:rPr lang="da-DK" sz="4000" b="1" dirty="0"/>
            </a:br>
            <a:r>
              <a:rPr lang="da-DK" sz="900" b="1" dirty="0"/>
              <a:t/>
            </a:r>
            <a:br>
              <a:rPr lang="da-DK" sz="900" b="1" dirty="0"/>
            </a:br>
            <a:r>
              <a:rPr lang="da-DK" sz="2800" b="1" dirty="0">
                <a:latin typeface="+mn-lt"/>
              </a:rPr>
              <a:t>Hvad siger retningslinjer?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9CF24D93-959F-4405-9EF2-FA1DFFC1C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2379"/>
            <a:ext cx="8343072" cy="46088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200" i="1" dirty="0"/>
              <a:t>	Der er meget lidt forskning om effekten af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200" i="1" dirty="0"/>
              <a:t>	      kompressionsbehandling på ødem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a-DK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200" dirty="0"/>
              <a:t>Højt tryk er bedre end lavt tryk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200" dirty="0"/>
              <a:t>Der er bedre ‘compliance’ med lavt tryk end højt tryk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200" dirty="0"/>
              <a:t>Lidt kompression er bedre end ingen kompression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200" b="1" dirty="0"/>
              <a:t>Kompression bør være det højeste borgeren kan tåle og håndtere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sz="2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22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200" i="1" dirty="0"/>
              <a:t>	</a:t>
            </a:r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3E7ED1F1-6B2D-41E9-9B86-EE960FCEE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108" y="2658010"/>
            <a:ext cx="1290614" cy="17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29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6AEAD4F-E882-4AC2-97F1-78D2FB85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89" y="255677"/>
            <a:ext cx="8268536" cy="93628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sz="4000" b="1" dirty="0"/>
              <a:t>Nytænkning: kompressionstryk?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xmlns="" id="{285AFB21-35B2-44F2-BC5F-810CD63A0FDC}"/>
              </a:ext>
            </a:extLst>
          </p:cNvPr>
          <p:cNvSpPr txBox="1">
            <a:spLocks/>
          </p:cNvSpPr>
          <p:nvPr/>
        </p:nvSpPr>
        <p:spPr>
          <a:xfrm>
            <a:off x="4821314" y="2327700"/>
            <a:ext cx="4009611" cy="372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800" b="1" dirty="0"/>
              <a:t>Best Practice Statement </a:t>
            </a:r>
            <a:r>
              <a:rPr lang="da-DK" sz="1800" dirty="0"/>
              <a:t> </a:t>
            </a:r>
            <a:r>
              <a:rPr lang="da-DK" sz="1400" i="1" dirty="0"/>
              <a:t>(</a:t>
            </a:r>
            <a:r>
              <a:rPr lang="da-DK" sz="1400" i="1" dirty="0" err="1"/>
              <a:t>Wounds</a:t>
            </a:r>
            <a:r>
              <a:rPr lang="da-DK" sz="1400" i="1" dirty="0"/>
              <a:t> UK, 2015)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400" i="1" dirty="0"/>
              <a:t>(Europæisk klasse)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700" b="1" dirty="0"/>
              <a:t>Klasse 1 </a:t>
            </a:r>
            <a:r>
              <a:rPr lang="da-DK" sz="1700" dirty="0"/>
              <a:t>Primary </a:t>
            </a:r>
            <a:r>
              <a:rPr lang="da-DK" sz="1700" dirty="0" err="1"/>
              <a:t>prevention</a:t>
            </a:r>
            <a:r>
              <a:rPr lang="da-DK" sz="1700" dirty="0"/>
              <a:t>/mild ødem</a:t>
            </a:r>
            <a:endParaRPr lang="da-DK" sz="17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a-DK" sz="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700" dirty="0"/>
              <a:t>Venøse </a:t>
            </a:r>
            <a:r>
              <a:rPr lang="da-DK" sz="1700" dirty="0" err="1"/>
              <a:t>dermatit</a:t>
            </a:r>
            <a:endParaRPr lang="da-DK" sz="17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700" dirty="0"/>
              <a:t>Pigmentering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700" dirty="0"/>
              <a:t>Mild/moderat åreknuder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700" dirty="0"/>
              <a:t>Mild </a:t>
            </a:r>
            <a:r>
              <a:rPr lang="da-DK" sz="1700" dirty="0" err="1"/>
              <a:t>hyperkeratosis</a:t>
            </a:r>
            <a:endParaRPr lang="da-DK" sz="17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a-DK" sz="17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700" b="1" dirty="0"/>
              <a:t>Klasse 2 </a:t>
            </a:r>
            <a:r>
              <a:rPr lang="da-DK" sz="1700" dirty="0"/>
              <a:t>Langvarigt vedligeholdelse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a-DK" sz="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700" dirty="0"/>
              <a:t>Moderat ødem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700" dirty="0" err="1"/>
              <a:t>Varicøs</a:t>
            </a:r>
            <a:r>
              <a:rPr lang="da-DK" sz="1700" dirty="0"/>
              <a:t> eksem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700" dirty="0"/>
              <a:t>Moderat </a:t>
            </a:r>
            <a:r>
              <a:rPr lang="da-DK" sz="1700" dirty="0" err="1"/>
              <a:t>hyperkeratosis</a:t>
            </a:r>
            <a:endParaRPr lang="da-DK" sz="17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sz="1700" dirty="0"/>
              <a:t>Helede </a:t>
            </a:r>
            <a:r>
              <a:rPr lang="da-DK" sz="1700" dirty="0" err="1"/>
              <a:t>bensår</a:t>
            </a:r>
            <a:endParaRPr lang="da-DK" sz="17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a-DK" sz="16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89996850-5806-4D75-A1EE-14C1FAEE0B16}"/>
              </a:ext>
            </a:extLst>
          </p:cNvPr>
          <p:cNvSpPr/>
          <p:nvPr/>
        </p:nvSpPr>
        <p:spPr>
          <a:xfrm>
            <a:off x="562389" y="2327700"/>
            <a:ext cx="4009611" cy="372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b="1" dirty="0"/>
              <a:t>Sundhed.dk</a:t>
            </a:r>
          </a:p>
          <a:p>
            <a:pPr>
              <a:spcBef>
                <a:spcPts val="1200"/>
              </a:spcBef>
            </a:pPr>
            <a:r>
              <a:rPr lang="da-DK" sz="1600" u="sng" dirty="0"/>
              <a:t>6 kliniske kategorier: Venøs insufficiens</a:t>
            </a:r>
          </a:p>
          <a:p>
            <a:r>
              <a:rPr lang="da-DK" sz="1600" dirty="0"/>
              <a:t>  C1: </a:t>
            </a:r>
            <a:r>
              <a:rPr lang="da-DK" sz="1600" dirty="0" err="1"/>
              <a:t>Telangiectasier</a:t>
            </a:r>
            <a:r>
              <a:rPr lang="da-DK" sz="1600" dirty="0"/>
              <a:t> eller retikulære vener</a:t>
            </a:r>
          </a:p>
          <a:p>
            <a:r>
              <a:rPr lang="da-DK" sz="1600" dirty="0"/>
              <a:t>  C2: </a:t>
            </a:r>
            <a:r>
              <a:rPr lang="da-DK" sz="1600" dirty="0" err="1"/>
              <a:t>Varicer</a:t>
            </a:r>
            <a:r>
              <a:rPr lang="da-DK" sz="1600" dirty="0"/>
              <a:t> (= 3 mm i stående stilling) </a:t>
            </a:r>
          </a:p>
          <a:p>
            <a:r>
              <a:rPr lang="da-DK" sz="1600" dirty="0"/>
              <a:t>  </a:t>
            </a:r>
            <a:r>
              <a:rPr lang="da-DK" sz="1600" dirty="0">
                <a:solidFill>
                  <a:srgbClr val="0070C0"/>
                </a:solidFill>
              </a:rPr>
              <a:t>C3: Ødem ved undersøgelsen </a:t>
            </a:r>
          </a:p>
          <a:p>
            <a:r>
              <a:rPr lang="da-DK" sz="1600" dirty="0">
                <a:solidFill>
                  <a:srgbClr val="0070C0"/>
                </a:solidFill>
              </a:rPr>
              <a:t>  C4: Pigmentering, eksem,  </a:t>
            </a:r>
          </a:p>
          <a:p>
            <a:r>
              <a:rPr lang="da-DK" sz="1600" dirty="0">
                <a:solidFill>
                  <a:srgbClr val="0070C0"/>
                </a:solidFill>
              </a:rPr>
              <a:t>         </a:t>
            </a:r>
            <a:r>
              <a:rPr lang="da-DK" sz="1600" dirty="0" err="1">
                <a:solidFill>
                  <a:srgbClr val="0070C0"/>
                </a:solidFill>
              </a:rPr>
              <a:t>lipodermatosclerose</a:t>
            </a:r>
            <a:r>
              <a:rPr lang="da-DK" sz="1600" dirty="0">
                <a:solidFill>
                  <a:srgbClr val="0070C0"/>
                </a:solidFill>
              </a:rPr>
              <a:t> og/eller hvid </a:t>
            </a:r>
          </a:p>
          <a:p>
            <a:r>
              <a:rPr lang="da-DK" sz="1600" dirty="0">
                <a:solidFill>
                  <a:srgbClr val="0070C0"/>
                </a:solidFill>
              </a:rPr>
              <a:t>         atrofi </a:t>
            </a:r>
          </a:p>
          <a:p>
            <a:r>
              <a:rPr lang="da-DK" sz="1600" dirty="0">
                <a:solidFill>
                  <a:srgbClr val="0070C0"/>
                </a:solidFill>
              </a:rPr>
              <a:t> C5: </a:t>
            </a:r>
            <a:r>
              <a:rPr lang="da-DK" sz="1600" dirty="0" err="1">
                <a:solidFill>
                  <a:srgbClr val="0070C0"/>
                </a:solidFill>
              </a:rPr>
              <a:t>Ophelet</a:t>
            </a:r>
            <a:r>
              <a:rPr lang="da-DK" sz="1600" dirty="0">
                <a:solidFill>
                  <a:srgbClr val="0070C0"/>
                </a:solidFill>
              </a:rPr>
              <a:t> venøst sår </a:t>
            </a:r>
          </a:p>
          <a:p>
            <a:r>
              <a:rPr lang="da-DK" sz="1600" dirty="0">
                <a:solidFill>
                  <a:srgbClr val="0070C0"/>
                </a:solidFill>
              </a:rPr>
              <a:t> C6: Aktivt venøst sår</a:t>
            </a:r>
          </a:p>
          <a:p>
            <a:r>
              <a:rPr lang="da-DK" sz="1600" i="1" dirty="0"/>
              <a:t>   (Kronisk venøs insufficiens = C3-C6)</a:t>
            </a:r>
          </a:p>
          <a:p>
            <a:endParaRPr lang="da-DK" sz="1600" dirty="0"/>
          </a:p>
          <a:p>
            <a:r>
              <a:rPr lang="da-DK" sz="1600" b="1" dirty="0"/>
              <a:t>Klasse 2 </a:t>
            </a:r>
            <a:r>
              <a:rPr lang="da-DK" sz="1600" dirty="0"/>
              <a:t>ved smerter, </a:t>
            </a:r>
            <a:r>
              <a:rPr lang="da-DK" sz="1600" b="1" dirty="0"/>
              <a:t>ødem og pigmentering</a:t>
            </a:r>
            <a:r>
              <a:rPr lang="da-DK" sz="1600" dirty="0"/>
              <a:t> </a:t>
            </a:r>
          </a:p>
          <a:p>
            <a:r>
              <a:rPr lang="da-DK" sz="1600" b="1" dirty="0"/>
              <a:t>Klasse 2 eller 3 </a:t>
            </a:r>
            <a:r>
              <a:rPr lang="da-DK" sz="1600" dirty="0"/>
              <a:t>med </a:t>
            </a:r>
            <a:r>
              <a:rPr lang="da-DK" sz="1600" b="1" dirty="0"/>
              <a:t>eksem og </a:t>
            </a:r>
            <a:r>
              <a:rPr lang="da-DK" sz="1600" b="1" dirty="0" err="1"/>
              <a:t>bensår</a:t>
            </a:r>
            <a:endParaRPr lang="da-DK" sz="1600" b="1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xmlns="" id="{E007CB7C-4D99-4CCD-AC2D-DD0E13A7FB57}"/>
              </a:ext>
            </a:extLst>
          </p:cNvPr>
          <p:cNvSpPr txBox="1">
            <a:spLocks/>
          </p:cNvSpPr>
          <p:nvPr/>
        </p:nvSpPr>
        <p:spPr>
          <a:xfrm>
            <a:off x="562389" y="1443609"/>
            <a:ext cx="8124410" cy="632441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sz="2400" b="1" dirty="0"/>
              <a:t>Hvad er anbefalinger baseret på?</a:t>
            </a:r>
          </a:p>
        </p:txBody>
      </p:sp>
    </p:spTree>
    <p:extLst>
      <p:ext uri="{BB962C8B-B14F-4D97-AF65-F5344CB8AC3E}">
        <p14:creationId xmlns:p14="http://schemas.microsoft.com/office/powerpoint/2010/main" val="278383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A0EFF5-7499-4EF9-9695-ABB8131C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da-DK" b="1" dirty="0"/>
              <a:t>Indhold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D1171C8B-E570-463B-B364-05F8FE816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35632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2400" dirty="0"/>
              <a:t>Venøs hypertension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Kompressionsstrømper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Prøvehandling: nogle borgere beholder strømper på om natten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Ny arbejdsgang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Fremtid …….</a:t>
            </a:r>
          </a:p>
          <a:p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E6D7769B-D278-4C24-AB4C-BCCA96CE4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53" y="365126"/>
            <a:ext cx="2338909" cy="19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xmlns="" id="{B2DC88A4-A530-429D-B3E7-99C63CA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6" y="351874"/>
            <a:ext cx="8017504" cy="78781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sz="4000" b="1" dirty="0"/>
              <a:t>Nytænkning:   ?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xmlns="" id="{69402495-30EA-41FD-8299-F9FEB24FD536}"/>
              </a:ext>
            </a:extLst>
          </p:cNvPr>
          <p:cNvSpPr txBox="1">
            <a:spLocks/>
          </p:cNvSpPr>
          <p:nvPr/>
        </p:nvSpPr>
        <p:spPr>
          <a:xfrm>
            <a:off x="497846" y="1480104"/>
            <a:ext cx="8017504" cy="1316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a-DK" sz="2200" b="1" dirty="0"/>
              <a:t>Stoffets stivhed</a:t>
            </a:r>
            <a:r>
              <a:rPr lang="da-DK" sz="2200" dirty="0"/>
              <a:t>: </a:t>
            </a:r>
            <a:r>
              <a:rPr lang="da-DK" sz="2000" dirty="0"/>
              <a:t>Et mere stift produkt kan give højere arbejdstryk og 	     	føre til mindre ødem uden at øge kompressionstrykket (klasse)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a-DK" sz="2000" dirty="0"/>
              <a:t>	</a:t>
            </a:r>
            <a:r>
              <a:rPr lang="da-DK" sz="2000" i="1" dirty="0"/>
              <a:t>(cirkulær </a:t>
            </a:r>
            <a:r>
              <a:rPr lang="da-DK" sz="2000" i="1" dirty="0" err="1"/>
              <a:t>knit</a:t>
            </a:r>
            <a:r>
              <a:rPr lang="da-DK" sz="2000" i="1" dirty="0"/>
              <a:t>        flad </a:t>
            </a:r>
            <a:r>
              <a:rPr lang="da-DK" sz="2000" i="1" dirty="0" err="1"/>
              <a:t>knit</a:t>
            </a:r>
            <a:r>
              <a:rPr lang="da-DK" sz="2000" i="1" dirty="0"/>
              <a:t>        </a:t>
            </a:r>
            <a:r>
              <a:rPr lang="da-DK" sz="2000" i="1" dirty="0" err="1"/>
              <a:t>adjustable</a:t>
            </a:r>
            <a:r>
              <a:rPr lang="da-DK" sz="2000" i="1" dirty="0"/>
              <a:t> </a:t>
            </a:r>
            <a:r>
              <a:rPr lang="da-DK" sz="2000" i="1" dirty="0" err="1"/>
              <a:t>wraps</a:t>
            </a:r>
            <a:r>
              <a:rPr lang="da-DK" sz="2000" i="1" dirty="0"/>
              <a:t>)</a:t>
            </a:r>
            <a:endParaRPr lang="da-DK" sz="2200" i="1" dirty="0"/>
          </a:p>
        </p:txBody>
      </p:sp>
      <p:pic>
        <p:nvPicPr>
          <p:cNvPr id="8" name="Billede 7" descr="Et billede, der indeholder person, beklædning, indendørs, kvinde&#10;&#10;Automatisk genereret beskrivelse">
            <a:extLst>
              <a:ext uri="{FF2B5EF4-FFF2-40B4-BE49-F238E27FC236}">
                <a16:creationId xmlns:a16="http://schemas.microsoft.com/office/drawing/2014/main" xmlns="" id="{4ED9FD72-631F-4035-952D-2F8C20CCC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6" t="22829" r="41739"/>
          <a:stretch/>
        </p:blipFill>
        <p:spPr>
          <a:xfrm>
            <a:off x="8091148" y="1759248"/>
            <a:ext cx="627358" cy="1133074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xmlns="" id="{5DD8BF00-F67E-4289-8080-85CDBD2D62B9}"/>
              </a:ext>
            </a:extLst>
          </p:cNvPr>
          <p:cNvSpPr txBox="1">
            <a:spLocks/>
          </p:cNvSpPr>
          <p:nvPr/>
        </p:nvSpPr>
        <p:spPr>
          <a:xfrm>
            <a:off x="497846" y="3281884"/>
            <a:ext cx="8148308" cy="1193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2200" b="1" dirty="0"/>
              <a:t>Kirurgi</a:t>
            </a:r>
            <a:r>
              <a:rPr lang="da-DK" sz="2200" dirty="0"/>
              <a:t>:  </a:t>
            </a:r>
            <a:r>
              <a:rPr lang="da-DK" sz="2000" dirty="0"/>
              <a:t>Flere henvisninger til specialist klinisk undersøgelse?                                 	 Dyb venøs insufficiens og/eller overfladisk </a:t>
            </a:r>
            <a:r>
              <a:rPr lang="da-DK" sz="2000" dirty="0" err="1"/>
              <a:t>refluks</a:t>
            </a:r>
            <a:r>
              <a:rPr lang="da-DK" sz="2000" dirty="0"/>
              <a:t> ?                                	 Endovaskulære procedurer </a:t>
            </a:r>
            <a:r>
              <a:rPr lang="da-DK" sz="2000" dirty="0" err="1"/>
              <a:t>feks</a:t>
            </a:r>
            <a:r>
              <a:rPr lang="da-DK" sz="2000" dirty="0"/>
              <a:t>. skumsklerosering; </a:t>
            </a:r>
            <a:r>
              <a:rPr lang="da-DK" sz="2000" dirty="0" err="1"/>
              <a:t>termal</a:t>
            </a:r>
            <a:r>
              <a:rPr lang="da-DK" sz="2000" dirty="0"/>
              <a:t> </a:t>
            </a:r>
            <a:r>
              <a:rPr lang="da-DK" sz="2000" dirty="0" err="1"/>
              <a:t>ablation</a:t>
            </a:r>
            <a:endParaRPr lang="da-DK" sz="2000" dirty="0"/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xmlns="" id="{2B74B8A9-C11F-4AF4-9626-3C38FBDD0696}"/>
              </a:ext>
            </a:extLst>
          </p:cNvPr>
          <p:cNvSpPr txBox="1">
            <a:spLocks/>
          </p:cNvSpPr>
          <p:nvPr/>
        </p:nvSpPr>
        <p:spPr>
          <a:xfrm>
            <a:off x="497846" y="4890216"/>
            <a:ext cx="8017504" cy="13740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200" b="1" dirty="0"/>
              <a:t>Kompression om natten</a:t>
            </a:r>
            <a:r>
              <a:rPr lang="da-DK" sz="2400" b="1" dirty="0"/>
              <a:t>: </a:t>
            </a:r>
            <a:r>
              <a:rPr lang="da-DK" sz="2000" i="1" dirty="0"/>
              <a:t>(45 borgere med </a:t>
            </a:r>
            <a:r>
              <a:rPr lang="da-DK" sz="2000" i="1" dirty="0" err="1"/>
              <a:t>lymfødem</a:t>
            </a:r>
            <a:r>
              <a:rPr lang="da-DK" sz="2000" i="1" dirty="0"/>
              <a:t>) </a:t>
            </a:r>
            <a:r>
              <a:rPr lang="da-DK" sz="1600" dirty="0"/>
              <a:t>	                                                                       	</a:t>
            </a:r>
            <a:r>
              <a:rPr lang="da-DK" sz="2000" dirty="0"/>
              <a:t>Mindre ødem om dagen i anklen (60 %) og i midt ben (54%)                   	Ny produkter til natbruge som kan reducere                                                	 ubehag, varmen, kløe			</a:t>
            </a:r>
            <a:r>
              <a:rPr lang="da-DK" sz="1400" i="1" dirty="0"/>
              <a:t>Whitaker 2016</a:t>
            </a:r>
            <a:endParaRPr lang="da-DK" sz="1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a-DK" sz="2200" dirty="0"/>
          </a:p>
        </p:txBody>
      </p:sp>
      <p:pic>
        <p:nvPicPr>
          <p:cNvPr id="12" name="Pladsholder til indhold 4">
            <a:extLst>
              <a:ext uri="{FF2B5EF4-FFF2-40B4-BE49-F238E27FC236}">
                <a16:creationId xmlns:a16="http://schemas.microsoft.com/office/drawing/2014/main" xmlns="" id="{858FEB3E-57AE-494A-824C-149BE25FF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1257" r="17118"/>
          <a:stretch/>
        </p:blipFill>
        <p:spPr>
          <a:xfrm>
            <a:off x="7774701" y="4794103"/>
            <a:ext cx="965218" cy="1566278"/>
          </a:xfrm>
          <a:prstGeom prst="rect">
            <a:avLst/>
          </a:prstGeom>
        </p:spPr>
      </p:pic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xmlns="" id="{86558EAA-B113-48B2-B2AD-DFD52517AFCA}"/>
              </a:ext>
            </a:extLst>
          </p:cNvPr>
          <p:cNvCxnSpPr/>
          <p:nvPr/>
        </p:nvCxnSpPr>
        <p:spPr>
          <a:xfrm>
            <a:off x="3034748" y="2398643"/>
            <a:ext cx="251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xmlns="" id="{30B36383-166A-4D41-AF7A-EF4D734853A5}"/>
              </a:ext>
            </a:extLst>
          </p:cNvPr>
          <p:cNvCxnSpPr/>
          <p:nvPr/>
        </p:nvCxnSpPr>
        <p:spPr>
          <a:xfrm>
            <a:off x="4320209" y="2398643"/>
            <a:ext cx="251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99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7EF3026A-B0C2-44FB-8DD5-87D75FE9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33" y="1773027"/>
            <a:ext cx="4266079" cy="471984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xmlns="" id="{1AACCAC3-1B85-49DC-B820-9B1C76CDBEDE}"/>
              </a:ext>
            </a:extLst>
          </p:cNvPr>
          <p:cNvSpPr txBox="1">
            <a:spLocks/>
          </p:cNvSpPr>
          <p:nvPr/>
        </p:nvSpPr>
        <p:spPr>
          <a:xfrm>
            <a:off x="349624" y="365127"/>
            <a:ext cx="8619564" cy="1248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/>
              <a:t>Ny tænkning </a:t>
            </a:r>
          </a:p>
          <a:p>
            <a:endParaRPr lang="da-DK" sz="1000" b="1" dirty="0"/>
          </a:p>
          <a:p>
            <a:r>
              <a:rPr lang="da-DK" sz="2400" b="1" dirty="0">
                <a:latin typeface="+mn-lt"/>
              </a:rPr>
              <a:t>At beholde strømper på om natten kan være til gavn for borgeren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32CC16D8-4C32-419B-8147-F2ED8CF5611D}"/>
              </a:ext>
            </a:extLst>
          </p:cNvPr>
          <p:cNvSpPr txBox="1"/>
          <p:nvPr/>
        </p:nvSpPr>
        <p:spPr>
          <a:xfrm>
            <a:off x="5930153" y="1784489"/>
            <a:ext cx="26356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Det kræver en individuel </a:t>
            </a:r>
          </a:p>
          <a:p>
            <a:r>
              <a:rPr lang="da-DK" b="1" dirty="0"/>
              <a:t>faglig vurdering af </a:t>
            </a:r>
          </a:p>
          <a:p>
            <a:r>
              <a:rPr lang="da-DK" b="1" dirty="0"/>
              <a:t>hver enkel borger</a:t>
            </a:r>
            <a:endParaRPr lang="da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8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F66D1A-D7F3-44C3-ABD1-4851B6E6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4"/>
          </a:xfrm>
        </p:spPr>
        <p:txBody>
          <a:bodyPr>
            <a:normAutofit/>
          </a:bodyPr>
          <a:lstStyle/>
          <a:p>
            <a:r>
              <a:rPr lang="da-DK" sz="4000" b="1" dirty="0"/>
              <a:t>Kronisk ødem i underbenet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980643B-8DFD-4651-8F12-68C5E430C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6521"/>
            <a:ext cx="82105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Venøs insufficiens </a:t>
            </a:r>
            <a:r>
              <a:rPr lang="da-DK" sz="1800" dirty="0"/>
              <a:t>(70% af borgere med ødem)</a:t>
            </a:r>
          </a:p>
          <a:p>
            <a:r>
              <a:rPr lang="da-DK" sz="2200" dirty="0"/>
              <a:t>Anamnese</a:t>
            </a:r>
          </a:p>
          <a:p>
            <a:r>
              <a:rPr lang="da-DK" sz="2200" dirty="0"/>
              <a:t>Vurdering af kredsløbet  - hvilke venøse tegn er der?</a:t>
            </a:r>
          </a:p>
          <a:p>
            <a:pPr marL="0" indent="0">
              <a:buNone/>
            </a:pPr>
            <a:r>
              <a:rPr lang="da-DK" sz="2200" dirty="0"/>
              <a:t>			    - tegn på arterielle problemer?</a:t>
            </a:r>
          </a:p>
          <a:p>
            <a:r>
              <a:rPr lang="da-DK" sz="2200" dirty="0"/>
              <a:t>Ankel-arm indeks (AAI) = 0,9 – 1,2 </a:t>
            </a:r>
            <a:endParaRPr lang="da-DK" sz="2200" b="1" dirty="0"/>
          </a:p>
          <a:p>
            <a:r>
              <a:rPr lang="da-DK" sz="2200" dirty="0"/>
              <a:t>Kompressionsbehandling er læge ordineret </a:t>
            </a:r>
          </a:p>
          <a:p>
            <a:r>
              <a:rPr lang="da-DK" sz="2200" dirty="0"/>
              <a:t>Det kræver en diagnose</a:t>
            </a:r>
          </a:p>
          <a:p>
            <a:endParaRPr lang="da-DK" sz="22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50862395-A8DA-4D65-BAA4-BA1492F4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183" y="170001"/>
            <a:ext cx="2264742" cy="16985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258B7812-3939-4A41-85C6-C99D553A7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41043" r="48841" b="28540"/>
          <a:stretch/>
        </p:blipFill>
        <p:spPr>
          <a:xfrm>
            <a:off x="4465983" y="4923109"/>
            <a:ext cx="4570206" cy="176489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6AF192A8-590E-460F-872D-245A4A17DCDB}"/>
              </a:ext>
            </a:extLst>
          </p:cNvPr>
          <p:cNvSpPr txBox="1"/>
          <p:nvPr/>
        </p:nvSpPr>
        <p:spPr>
          <a:xfrm>
            <a:off x="6787722" y="6354373"/>
            <a:ext cx="2091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Kompressionsguide DSFS.2018</a:t>
            </a:r>
          </a:p>
        </p:txBody>
      </p:sp>
    </p:spTree>
    <p:extLst>
      <p:ext uri="{BB962C8B-B14F-4D97-AF65-F5344CB8AC3E}">
        <p14:creationId xmlns:p14="http://schemas.microsoft.com/office/powerpoint/2010/main" val="19994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5CC985-DA4E-4681-9468-B100F206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0335"/>
          </a:xfrm>
        </p:spPr>
        <p:txBody>
          <a:bodyPr>
            <a:normAutofit/>
          </a:bodyPr>
          <a:lstStyle/>
          <a:p>
            <a:r>
              <a:rPr lang="da-DK" sz="4000" b="1" dirty="0"/>
              <a:t>Jeg undrede mig ……       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267DD76-1154-4718-ADF3-B3F18531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" y="1311965"/>
            <a:ext cx="8468140" cy="5340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200" dirty="0">
                <a:solidFill>
                  <a:srgbClr val="0070C0"/>
                </a:solidFill>
              </a:rPr>
              <a:t>Hvorfor fik så mange borgere hjælp til at tage strømperne af om aftenen da nogle borgere i England beholdt deres strømper på om natten?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a-DK" sz="2200" i="1" dirty="0"/>
              <a:t>    Svar:  - Europæisk klasse 2 giver højere kompression end UK klasse 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a-DK" sz="2200" i="1" dirty="0"/>
              <a:t>               - ”Borgernes kredsløb kan ikke tåle høj kompression om natten”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a-DK" sz="2200" i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200" dirty="0">
                <a:solidFill>
                  <a:srgbClr val="0070C0"/>
                </a:solidFill>
              </a:rPr>
              <a:t>Hvorfor har alle borgere klasse 2 strømper?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a-DK" sz="2200" i="1" dirty="0"/>
              <a:t>    Svar:  - borger kan få en bevilling for klasse 2 </a:t>
            </a:r>
            <a:r>
              <a:rPr lang="da-DK" sz="2000" dirty="0"/>
              <a:t>(derfor gratis til borgeren)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a-DK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200" dirty="0">
                <a:solidFill>
                  <a:srgbClr val="0070C0"/>
                </a:solidFill>
              </a:rPr>
              <a:t>Hvorfor tager det op til 3 måneder at afvande et underben?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200" i="1" dirty="0"/>
              <a:t>    Svar:  - </a:t>
            </a:r>
            <a:r>
              <a:rPr lang="da-DK" sz="2200" i="1" dirty="0" err="1"/>
              <a:t>kortstræksbind</a:t>
            </a:r>
            <a:r>
              <a:rPr lang="da-DK" sz="2200" i="1" dirty="0"/>
              <a:t> eller </a:t>
            </a:r>
            <a:r>
              <a:rPr lang="da-DK" sz="2200" i="1" dirty="0" err="1"/>
              <a:t>langstræksbind</a:t>
            </a:r>
            <a:r>
              <a:rPr lang="da-DK" sz="2200" i="1" dirty="0"/>
              <a:t> blev ofte lagt for løst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200" i="1" dirty="0"/>
              <a:t>               - uensartede bandageringsteknikker af forskellige behandlere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200" i="1" dirty="0"/>
              <a:t>               - manglende struktureret undervisning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a-DK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a-DK" sz="2200" dirty="0"/>
          </a:p>
          <a:p>
            <a:pPr>
              <a:spcBef>
                <a:spcPts val="600"/>
              </a:spcBef>
            </a:pPr>
            <a:endParaRPr lang="da-DK" sz="2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77CAFB36-27A9-48DD-A6D5-BE4ECB78C42E}"/>
              </a:ext>
            </a:extLst>
          </p:cNvPr>
          <p:cNvSpPr/>
          <p:nvPr/>
        </p:nvSpPr>
        <p:spPr>
          <a:xfrm rot="1261906">
            <a:off x="7432800" y="61413"/>
            <a:ext cx="13732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269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EC6A85-3FBE-435D-B39F-ECA65E00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15" y="278110"/>
            <a:ext cx="7886700" cy="1325563"/>
          </a:xfrm>
        </p:spPr>
        <p:txBody>
          <a:bodyPr>
            <a:normAutofit/>
          </a:bodyPr>
          <a:lstStyle/>
          <a:p>
            <a:r>
              <a:rPr lang="da-DK" sz="4000" b="1" dirty="0"/>
              <a:t>Effektiv afvanding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2E8F25F-82A1-4677-A443-F4BA22F3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58" y="1603673"/>
            <a:ext cx="8805241" cy="4704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200" dirty="0"/>
              <a:t>Undervisning i anlæggelse af forskellige kompressionstyper </a:t>
            </a:r>
          </a:p>
          <a:p>
            <a:pPr marL="0" indent="0">
              <a:buNone/>
            </a:pPr>
            <a:r>
              <a:rPr lang="da-DK" sz="2200" dirty="0"/>
              <a:t>Undervisning i vurdering af kredsløbet – identificere venøse symptomer</a:t>
            </a:r>
          </a:p>
          <a:p>
            <a:pPr marL="0" indent="0">
              <a:buNone/>
            </a:pPr>
            <a:r>
              <a:rPr lang="da-DK" sz="2200" dirty="0"/>
              <a:t>Multikomponentbandager (selvhæftende) som standard behandling af    ødem inden brug af strømper</a:t>
            </a:r>
          </a:p>
          <a:p>
            <a:pPr marL="457200" lvl="1" indent="0">
              <a:buNone/>
            </a:pPr>
            <a:endParaRPr lang="da-DK" sz="2200" dirty="0"/>
          </a:p>
          <a:p>
            <a:pPr marL="457200" lvl="1" indent="0">
              <a:buNone/>
            </a:pPr>
            <a:r>
              <a:rPr lang="da-DK" sz="2000" b="1" dirty="0"/>
              <a:t>National klinisk retningslinje for behandling af kronisk ødem i underekstremiteterne (2017)</a:t>
            </a:r>
          </a:p>
          <a:p>
            <a:pPr marL="457200" lvl="1" indent="0">
              <a:buNone/>
            </a:pPr>
            <a:r>
              <a:rPr lang="da-DK" sz="2000" dirty="0"/>
              <a:t>3. Overvej at behandle patienter, med kronisk ødem i underekstremiteterne </a:t>
            </a:r>
            <a:r>
              <a:rPr lang="da-DK" sz="2000" b="1" dirty="0"/>
              <a:t>med multikomponentbandager  </a:t>
            </a:r>
            <a:r>
              <a:rPr lang="da-DK" sz="2000" dirty="0"/>
              <a:t>fremfor </a:t>
            </a:r>
            <a:r>
              <a:rPr lang="da-DK" sz="2000" dirty="0" err="1"/>
              <a:t>uelastiske</a:t>
            </a:r>
            <a:r>
              <a:rPr lang="da-DK" sz="2000" dirty="0"/>
              <a:t> eller elastiske kompressionsbandager.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da-DK" sz="2000" i="1" dirty="0"/>
              <a:t> - mindre tendens til at glide ned og </a:t>
            </a:r>
          </a:p>
          <a:p>
            <a:pPr marL="457200" lvl="1" indent="0">
              <a:buNone/>
            </a:pPr>
            <a:r>
              <a:rPr lang="da-DK" sz="2000" i="1" dirty="0"/>
              <a:t> - vedholder dermed trykket bedre</a:t>
            </a:r>
          </a:p>
          <a:p>
            <a:pPr marL="457200" lvl="1" indent="0">
              <a:buNone/>
            </a:pPr>
            <a:r>
              <a:rPr lang="da-DK" sz="2000" i="1" dirty="0"/>
              <a:t> - til fordel for patienterne pga. færre </a:t>
            </a:r>
            <a:r>
              <a:rPr lang="da-DK" sz="2000" i="1" u="sng" dirty="0"/>
              <a:t>bandageskift </a:t>
            </a:r>
            <a:r>
              <a:rPr lang="da-DK" sz="2000" b="1" i="1" dirty="0">
                <a:solidFill>
                  <a:schemeClr val="accent6">
                    <a:lumMod val="75000"/>
                  </a:schemeClr>
                </a:solidFill>
              </a:rPr>
              <a:t>(hver 2.- 7. dag)</a:t>
            </a:r>
          </a:p>
          <a:p>
            <a:pPr marL="457200" lvl="1" indent="0">
              <a:buNone/>
            </a:pPr>
            <a:endParaRPr lang="da-DK" sz="2000" i="1" dirty="0"/>
          </a:p>
          <a:p>
            <a:pPr marL="0" indent="0">
              <a:buNone/>
            </a:pPr>
            <a:endParaRPr lang="da-DK" sz="2200" i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1735C394-151A-4907-84F1-94DFB15F3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6" y="0"/>
            <a:ext cx="1465194" cy="205219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49DFDF75-1B75-4248-B9BD-DF5446703828}"/>
              </a:ext>
            </a:extLst>
          </p:cNvPr>
          <p:cNvSpPr/>
          <p:nvPr/>
        </p:nvSpPr>
        <p:spPr>
          <a:xfrm>
            <a:off x="499335" y="3377760"/>
            <a:ext cx="8305907" cy="3150889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95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xmlns="" id="{0CD83802-A676-4ECA-8206-AEA4C1E8B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065942"/>
              </p:ext>
            </p:extLst>
          </p:nvPr>
        </p:nvGraphicFramePr>
        <p:xfrm>
          <a:off x="671099" y="1327090"/>
          <a:ext cx="6710362" cy="38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488">
                  <a:extLst>
                    <a:ext uri="{9D8B030D-6E8A-4147-A177-3AD203B41FA5}">
                      <a16:colId xmlns:a16="http://schemas.microsoft.com/office/drawing/2014/main" xmlns="" val="1299887200"/>
                    </a:ext>
                  </a:extLst>
                </a:gridCol>
                <a:gridCol w="1918874">
                  <a:extLst>
                    <a:ext uri="{9D8B030D-6E8A-4147-A177-3AD203B41FA5}">
                      <a16:colId xmlns:a16="http://schemas.microsoft.com/office/drawing/2014/main" xmlns="" val="3123717157"/>
                    </a:ext>
                  </a:extLst>
                </a:gridCol>
              </a:tblGrid>
              <a:tr h="483470">
                <a:tc>
                  <a:txBody>
                    <a:bodyPr/>
                    <a:lstStyle/>
                    <a:p>
                      <a:r>
                        <a:rPr lang="da-DK" sz="2200" dirty="0"/>
                        <a:t>Kompressionstype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200" dirty="0"/>
                        <a:t>Tryk </a:t>
                      </a:r>
                      <a:r>
                        <a:rPr lang="da-DK" sz="1800" dirty="0"/>
                        <a:t>(mmHg)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4887929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r>
                        <a:rPr lang="da-DK" sz="2200" b="1" dirty="0"/>
                        <a:t>Kompressionsstrømper klasse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200" b="1" dirty="0"/>
                        <a:t>  23 –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50780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r>
                        <a:rPr lang="da-DK" sz="2200" dirty="0"/>
                        <a:t>Multikomponentbandager - standard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200" dirty="0"/>
                        <a:t>  40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053970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r>
                        <a:rPr lang="da-DK" sz="2200" dirty="0"/>
                        <a:t>Behandlerstrømper set (2 komponenter)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200" dirty="0"/>
                        <a:t>  40 - 48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9015500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r>
                        <a:rPr lang="da-DK" sz="2200" dirty="0"/>
                        <a:t>        Inder strømper (liner)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200" dirty="0"/>
                        <a:t>  10 – 20  (18)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278170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r>
                        <a:rPr lang="da-DK" sz="2200" dirty="0"/>
                        <a:t>       Yderkompressionsstrømper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200" dirty="0"/>
                        <a:t>  20 – 32  (30)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1551932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r>
                        <a:rPr lang="da-DK" sz="2200" b="0" dirty="0">
                          <a:solidFill>
                            <a:schemeClr val="tx1"/>
                          </a:solidFill>
                        </a:rPr>
                        <a:t>Kompressionsstrømper klasse 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200" b="0" dirty="0">
                          <a:solidFill>
                            <a:schemeClr val="tx1"/>
                          </a:solidFill>
                        </a:rPr>
                        <a:t>  18 - 21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2685082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r>
                        <a:rPr lang="da-DK" sz="2200" i="1" dirty="0">
                          <a:solidFill>
                            <a:schemeClr val="tx1"/>
                          </a:solidFill>
                        </a:rPr>
                        <a:t>Flystrømper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200" i="1" dirty="0">
                          <a:solidFill>
                            <a:schemeClr val="tx1"/>
                          </a:solidFill>
                        </a:rPr>
                        <a:t>  10 – 14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227053"/>
                  </a:ext>
                </a:extLst>
              </a:tr>
            </a:tbl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1EE05ACD-D303-4480-B306-0AE195964E6F}"/>
              </a:ext>
            </a:extLst>
          </p:cNvPr>
          <p:cNvSpPr/>
          <p:nvPr/>
        </p:nvSpPr>
        <p:spPr>
          <a:xfrm>
            <a:off x="671099" y="5462317"/>
            <a:ext cx="67103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2400" dirty="0"/>
              <a:t>Kompressionsstrømper giver mindre kompression </a:t>
            </a:r>
          </a:p>
          <a:p>
            <a:pPr algn="ctr"/>
            <a:r>
              <a:rPr lang="da-DK" sz="2400" dirty="0"/>
              <a:t>end multikomponentbandager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FD9732CE-4FB5-4061-B9B5-F25135B1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51" y="365126"/>
            <a:ext cx="8197298" cy="830997"/>
          </a:xfrm>
        </p:spPr>
        <p:txBody>
          <a:bodyPr>
            <a:normAutofit/>
          </a:bodyPr>
          <a:lstStyle/>
          <a:p>
            <a:r>
              <a:rPr lang="da-DK" sz="4000" b="1" dirty="0"/>
              <a:t>Tryk under kompression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54B01570-7FFE-4A0A-909C-1D235AA33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893" y="365126"/>
            <a:ext cx="1675569" cy="22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CCBCA0-AC98-4E86-9502-FE2DD210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6109"/>
          </a:xfrm>
        </p:spPr>
        <p:txBody>
          <a:bodyPr>
            <a:normAutofit fontScale="90000"/>
          </a:bodyPr>
          <a:lstStyle/>
          <a:p>
            <a:r>
              <a:rPr lang="da-DK" sz="4000" b="1" dirty="0"/>
              <a:t>Hvad siger andre kilder om </a:t>
            </a:r>
            <a:br>
              <a:rPr lang="da-DK" sz="4000" b="1" dirty="0"/>
            </a:br>
            <a:r>
              <a:rPr lang="da-DK" sz="4000" b="1" dirty="0"/>
              <a:t>kompressionsstrømper om natten?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ADCF855F-1037-4BD4-9B68-1B7869384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3187"/>
            <a:ext cx="7886700" cy="1785592"/>
          </a:xfrm>
          <a:solidFill>
            <a:schemeClr val="accent1">
              <a:alpha val="8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b="1" i="1" dirty="0"/>
              <a:t>Best Practice Statement: </a:t>
            </a:r>
            <a:r>
              <a:rPr lang="da-DK" sz="2200" b="1" i="1" dirty="0" err="1"/>
              <a:t>Compression</a:t>
            </a:r>
            <a:r>
              <a:rPr lang="da-DK" sz="2200" b="1" i="1" dirty="0"/>
              <a:t> </a:t>
            </a:r>
            <a:r>
              <a:rPr lang="da-DK" sz="2200" b="1" i="1" dirty="0" err="1"/>
              <a:t>hosiery</a:t>
            </a:r>
            <a:r>
              <a:rPr lang="da-DK" sz="2200" b="1" i="1" dirty="0"/>
              <a:t> </a:t>
            </a:r>
            <a:r>
              <a:rPr lang="da-DK" sz="1600" i="1" dirty="0" err="1"/>
              <a:t>Wounds</a:t>
            </a:r>
            <a:r>
              <a:rPr lang="da-DK" sz="1600" i="1" dirty="0"/>
              <a:t> UK (2015)</a:t>
            </a:r>
          </a:p>
          <a:p>
            <a:r>
              <a:rPr lang="da-DK" sz="2200" dirty="0"/>
              <a:t>Bør tages af ved sengetid </a:t>
            </a:r>
            <a:r>
              <a:rPr lang="da-DK" sz="2200" b="1" i="1" dirty="0"/>
              <a:t>men</a:t>
            </a:r>
            <a:r>
              <a:rPr lang="da-DK" sz="2200" b="1" dirty="0"/>
              <a:t> </a:t>
            </a:r>
            <a:r>
              <a:rPr lang="da-DK" sz="2200" dirty="0"/>
              <a:t>kan beholdes på i op til 7 dage </a:t>
            </a:r>
            <a:r>
              <a:rPr lang="da-DK" sz="2200" b="1" dirty="0"/>
              <a:t>-  baseret på hensigtsmæssig vurdering </a:t>
            </a:r>
            <a:r>
              <a:rPr lang="da-DK" sz="1600" dirty="0"/>
              <a:t>s. 8</a:t>
            </a:r>
          </a:p>
          <a:p>
            <a:r>
              <a:rPr lang="da-DK" sz="2200" dirty="0"/>
              <a:t>Aftage strømper så ofte som muligt ift. hudpleje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xmlns="" id="{AD662726-BD34-47CD-BC3D-4EFF656184D4}"/>
              </a:ext>
            </a:extLst>
          </p:cNvPr>
          <p:cNvSpPr txBox="1">
            <a:spLocks/>
          </p:cNvSpPr>
          <p:nvPr/>
        </p:nvSpPr>
        <p:spPr>
          <a:xfrm>
            <a:off x="628650" y="1989415"/>
            <a:ext cx="8025020" cy="1785592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200" b="1" i="1" dirty="0"/>
              <a:t>NICE guidelines: </a:t>
            </a:r>
            <a:r>
              <a:rPr lang="da-DK" sz="2200" b="1" i="1" dirty="0" err="1"/>
              <a:t>Compression</a:t>
            </a:r>
            <a:r>
              <a:rPr lang="da-DK" sz="2200" b="1" i="1" dirty="0"/>
              <a:t> </a:t>
            </a:r>
            <a:r>
              <a:rPr lang="da-DK" sz="2200" b="1" i="1" dirty="0" err="1"/>
              <a:t>stockings</a:t>
            </a:r>
            <a:r>
              <a:rPr lang="da-DK" sz="2200" b="1" i="1" dirty="0"/>
              <a:t> </a:t>
            </a:r>
            <a:r>
              <a:rPr lang="da-DK" sz="1800" i="1" dirty="0"/>
              <a:t>(2017)</a:t>
            </a:r>
          </a:p>
          <a:p>
            <a:r>
              <a:rPr lang="da-DK" sz="2200" dirty="0"/>
              <a:t>Kompressionsstrømper kan bruges med AAI på 0,8-1,3 </a:t>
            </a:r>
          </a:p>
          <a:p>
            <a:r>
              <a:rPr lang="da-DK" sz="2200" dirty="0"/>
              <a:t>Kompressionsstrømper bør tages af ved sengetid, men </a:t>
            </a:r>
            <a:r>
              <a:rPr lang="da-DK" sz="2200" b="1" dirty="0"/>
              <a:t>hvis det ikke er muligt</a:t>
            </a:r>
            <a:r>
              <a:rPr lang="da-DK" sz="2200" dirty="0"/>
              <a:t> kan de beholdes på kontinuerligt i op til max. 7 dage</a:t>
            </a:r>
          </a:p>
        </p:txBody>
      </p:sp>
    </p:spTree>
    <p:extLst>
      <p:ext uri="{BB962C8B-B14F-4D97-AF65-F5344CB8AC3E}">
        <p14:creationId xmlns:p14="http://schemas.microsoft.com/office/powerpoint/2010/main" val="182653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9A41A0-0F3B-4921-8204-9987F456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94" y="484396"/>
            <a:ext cx="7886700" cy="15564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da-DK" b="1" dirty="0"/>
              <a:t>Prøvehandling </a:t>
            </a:r>
            <a:r>
              <a:rPr lang="da-DK" sz="3600" dirty="0"/>
              <a:t>i Aarhus Kommune</a:t>
            </a:r>
            <a:r>
              <a:rPr lang="da-DK" sz="3600" b="1" dirty="0"/>
              <a:t> (PDSA)</a:t>
            </a:r>
            <a:r>
              <a:rPr lang="da-DK" b="1" dirty="0"/>
              <a:t> </a:t>
            </a:r>
            <a:r>
              <a:rPr lang="da-DK" sz="4000" b="1" dirty="0"/>
              <a:t/>
            </a:r>
            <a:br>
              <a:rPr lang="da-DK" sz="4000" b="1" dirty="0"/>
            </a:br>
            <a:r>
              <a:rPr lang="da-DK" sz="800" b="1" dirty="0"/>
              <a:t/>
            </a:r>
            <a:br>
              <a:rPr lang="da-DK" sz="800" b="1" dirty="0"/>
            </a:br>
            <a:r>
              <a:rPr lang="da-DK" sz="800" b="1" dirty="0"/>
              <a:t/>
            </a:r>
            <a:br>
              <a:rPr lang="da-DK" sz="800" b="1" dirty="0"/>
            </a:br>
            <a:r>
              <a:rPr lang="da-DK" sz="2700" b="1" dirty="0">
                <a:solidFill>
                  <a:srgbClr val="0070C0"/>
                </a:solidFill>
              </a:rPr>
              <a:t>Hvad oplever borger ved at beholde kompressionsstrømper </a:t>
            </a:r>
            <a:br>
              <a:rPr lang="da-DK" sz="2700" b="1" dirty="0">
                <a:solidFill>
                  <a:srgbClr val="0070C0"/>
                </a:solidFill>
              </a:rPr>
            </a:br>
            <a:r>
              <a:rPr lang="da-DK" sz="2700" b="1" dirty="0">
                <a:solidFill>
                  <a:srgbClr val="0070C0"/>
                </a:solidFill>
              </a:rPr>
              <a:t>på om natten?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7D937DA-BE63-4EDD-9A05-EB78D1C5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94" y="2251881"/>
            <a:ext cx="8444488" cy="4254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200" dirty="0"/>
              <a:t>2 hjemmepleje teams</a:t>
            </a:r>
          </a:p>
          <a:p>
            <a:r>
              <a:rPr lang="da-DK" sz="2200" dirty="0"/>
              <a:t>Identificerede borgere med daglig hjælp til kompressionsstrømper </a:t>
            </a:r>
          </a:p>
          <a:p>
            <a:pPr lvl="1">
              <a:buFontTx/>
              <a:buChar char="-"/>
            </a:pPr>
            <a:r>
              <a:rPr lang="da-DK" sz="2200" dirty="0"/>
              <a:t>Venøs hypertension; ingen sår; ingen diabetes; ingen </a:t>
            </a:r>
            <a:r>
              <a:rPr lang="da-DK" sz="2200" dirty="0" err="1"/>
              <a:t>lymfødem</a:t>
            </a:r>
            <a:endParaRPr lang="da-DK" sz="2200" dirty="0"/>
          </a:p>
          <a:p>
            <a:r>
              <a:rPr lang="da-DK" sz="2200" dirty="0"/>
              <a:t>Sårkonsulent besøgt borger sammen med sygeplejerske</a:t>
            </a:r>
          </a:p>
          <a:p>
            <a:r>
              <a:rPr lang="da-DK" sz="2200" dirty="0"/>
              <a:t>Deltagelse var frivillig: </a:t>
            </a:r>
            <a:r>
              <a:rPr lang="da-DK" sz="2200" b="1" dirty="0"/>
              <a:t>Kunne de tænke sig at beholde deres strømper 		               på om natten i 1 eller 2 nætter?</a:t>
            </a:r>
          </a:p>
          <a:p>
            <a:pPr marL="0" indent="0">
              <a:spcBef>
                <a:spcPts val="600"/>
              </a:spcBef>
              <a:buNone/>
            </a:pPr>
            <a:endParaRPr lang="da-DK" sz="2200" b="1" dirty="0"/>
          </a:p>
          <a:p>
            <a:pPr>
              <a:spcBef>
                <a:spcPts val="600"/>
              </a:spcBef>
            </a:pPr>
            <a:r>
              <a:rPr lang="da-DK" sz="2200" dirty="0"/>
              <a:t>33 borgere (22 ville gerne prøve det; 11 ville ikke)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Besøgt midt på formiddagen efter de havde fået strømper på</a:t>
            </a:r>
          </a:p>
          <a:p>
            <a:pPr>
              <a:spcBef>
                <a:spcPts val="600"/>
              </a:spcBef>
            </a:pPr>
            <a:r>
              <a:rPr lang="da-DK" sz="2200" dirty="0"/>
              <a:t>Opfølgning efter 24 timer og efter 48 timer</a:t>
            </a:r>
          </a:p>
          <a:p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8056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B9CCFE-49D9-4D91-AC4C-2C7309E4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9097"/>
          </a:xfrm>
        </p:spPr>
        <p:txBody>
          <a:bodyPr>
            <a:normAutofit/>
          </a:bodyPr>
          <a:lstStyle/>
          <a:p>
            <a:r>
              <a:rPr lang="da-DK" sz="4000" b="1" dirty="0"/>
              <a:t>Borgere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6D27A46-0747-4442-A48D-DF83CDAD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0969"/>
            <a:ext cx="7886700" cy="4755057"/>
          </a:xfrm>
        </p:spPr>
        <p:txBody>
          <a:bodyPr>
            <a:noAutofit/>
          </a:bodyPr>
          <a:lstStyle/>
          <a:p>
            <a:r>
              <a:rPr lang="da-DK" sz="2200" dirty="0"/>
              <a:t>Gennemsnits alder: 81 år </a:t>
            </a:r>
            <a:r>
              <a:rPr lang="da-DK" sz="2200" i="1" dirty="0"/>
              <a:t>(61 – 101 år)</a:t>
            </a:r>
          </a:p>
          <a:p>
            <a:r>
              <a:rPr lang="da-DK" sz="2200" dirty="0"/>
              <a:t>Erfaring med kompressionsstrømper:  8 borgere &gt; 10 år</a:t>
            </a:r>
          </a:p>
          <a:p>
            <a:pPr marL="0" indent="0">
              <a:buNone/>
            </a:pPr>
            <a:r>
              <a:rPr lang="da-DK" sz="2200" dirty="0"/>
              <a:t>				            10 borgere &lt; 2 år</a:t>
            </a:r>
          </a:p>
          <a:p>
            <a:endParaRPr lang="da-DK" sz="900" dirty="0"/>
          </a:p>
          <a:p>
            <a:r>
              <a:rPr lang="da-DK" sz="2200" dirty="0"/>
              <a:t>8 borgere fik hjælp om morgenen KUN til at tage strømper på</a:t>
            </a:r>
          </a:p>
          <a:p>
            <a:r>
              <a:rPr lang="da-DK" sz="2200" dirty="0"/>
              <a:t>11 borgere fik hjælp om aftenen KUN til at tage strømper af</a:t>
            </a:r>
          </a:p>
          <a:p>
            <a:endParaRPr lang="da-DK" sz="2200" dirty="0"/>
          </a:p>
          <a:p>
            <a:r>
              <a:rPr lang="da-DK" sz="2200" dirty="0"/>
              <a:t>23 borgere havde synlig ankel ødem selv med strømper på</a:t>
            </a:r>
          </a:p>
          <a:p>
            <a:endParaRPr lang="da-DK" sz="900" dirty="0"/>
          </a:p>
          <a:p>
            <a:r>
              <a:rPr lang="da-DK" sz="2200" dirty="0"/>
              <a:t>De som sagde JA til at beholde strømper på </a:t>
            </a:r>
            <a:r>
              <a:rPr lang="da-DK" sz="1600" dirty="0"/>
              <a:t>(sammenlignet med ‘NEJ’):</a:t>
            </a:r>
          </a:p>
          <a:p>
            <a:pPr marL="0" indent="0">
              <a:buNone/>
            </a:pPr>
            <a:r>
              <a:rPr lang="da-DK" sz="2200" dirty="0"/>
              <a:t>        - Havde brugt kompressionsstrømper i kortere tid (13 = &lt; 3 år)</a:t>
            </a:r>
          </a:p>
          <a:p>
            <a:pPr marL="0" indent="0">
              <a:buNone/>
            </a:pPr>
            <a:r>
              <a:rPr lang="da-DK" sz="2200" dirty="0"/>
              <a:t>        - Fik ikke hjælp til at komme ind eller ud af sengen</a:t>
            </a:r>
          </a:p>
        </p:txBody>
      </p:sp>
    </p:spTree>
    <p:extLst>
      <p:ext uri="{BB962C8B-B14F-4D97-AF65-F5344CB8AC3E}">
        <p14:creationId xmlns:p14="http://schemas.microsoft.com/office/powerpoint/2010/main" val="129614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2855</TotalTime>
  <Words>1061</Words>
  <Application>Microsoft Office PowerPoint</Application>
  <PresentationFormat>Skærmshow (4:3)</PresentationFormat>
  <Paragraphs>229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Office-tema</vt:lpstr>
      <vt:lpstr>                   Kompressionsstrømper            - ny tænkning?  </vt:lpstr>
      <vt:lpstr>Indhold</vt:lpstr>
      <vt:lpstr>Kronisk ødem i underbenet</vt:lpstr>
      <vt:lpstr>Jeg undrede mig ……           </vt:lpstr>
      <vt:lpstr>Effektiv afvanding</vt:lpstr>
      <vt:lpstr>Tryk under kompression</vt:lpstr>
      <vt:lpstr>Hvad siger andre kilder om  kompressionsstrømper om natten?</vt:lpstr>
      <vt:lpstr>Prøvehandling i Aarhus Kommune (PDSA)    Hvad oplever borger ved at beholde kompressionsstrømper  på om natten?</vt:lpstr>
      <vt:lpstr>Borgere </vt:lpstr>
      <vt:lpstr>PowerPoint-præsentation</vt:lpstr>
      <vt:lpstr>Borgere som beholdt strømper på om natten</vt:lpstr>
      <vt:lpstr>Ny arbejdsgang</vt:lpstr>
      <vt:lpstr>Kompleks arbejdsgang</vt:lpstr>
      <vt:lpstr>PowerPoint-præsentation</vt:lpstr>
      <vt:lpstr>Borgere som ikke bliver selvhjulpne       Individuel vurdering – ift. at beholde på om natten</vt:lpstr>
      <vt:lpstr>Individuel plan</vt:lpstr>
      <vt:lpstr>I fremtiden: øget pres på ressourcer</vt:lpstr>
      <vt:lpstr>Kompressionsbehandling:   Hvad siger retningslinjer?</vt:lpstr>
      <vt:lpstr>Nytænkning: kompressionstryk?</vt:lpstr>
      <vt:lpstr>Nytænkning:   ?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Kompressionssytømper- ny tænkning?</dc:title>
  <dc:creator>JK Ham</dc:creator>
  <cp:lastModifiedBy>Tina Jakobsen</cp:lastModifiedBy>
  <cp:revision>203</cp:revision>
  <dcterms:created xsi:type="dcterms:W3CDTF">2019-06-15T11:42:56Z</dcterms:created>
  <dcterms:modified xsi:type="dcterms:W3CDTF">2019-09-30T08:27:13Z</dcterms:modified>
</cp:coreProperties>
</file>